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76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67" r:id="rId8"/>
    <p:sldId id="259" r:id="rId9"/>
    <p:sldId id="256" r:id="rId10"/>
    <p:sldId id="261" r:id="rId11"/>
    <p:sldId id="265" r:id="rId12"/>
    <p:sldId id="264" r:id="rId13"/>
    <p:sldId id="268" r:id="rId14"/>
    <p:sldId id="257" r:id="rId15"/>
    <p:sldId id="260" r:id="rId16"/>
    <p:sldId id="263" r:id="rId17"/>
    <p:sldId id="266" r:id="rId18"/>
    <p:sldId id="262" r:id="rId19"/>
    <p:sldId id="258" r:id="rId20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34559" autoAdjust="0"/>
    <p:restoredTop sz="86467" autoAdjust="0"/>
  </p:normalViewPr>
  <p:slideViewPr>
    <p:cSldViewPr>
      <p:cViewPr>
        <p:scale>
          <a:sx n="70" d="100"/>
          <a:sy n="70" d="100"/>
        </p:scale>
        <p:origin x="-828" y="31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6736727"/>
            <a:ext cx="4227758" cy="117615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6" y="4176388"/>
            <a:ext cx="5381513" cy="2390889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975359"/>
            <a:ext cx="4800600" cy="46329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02023"/>
            <a:ext cx="1543050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5" y="975360"/>
            <a:ext cx="3621965" cy="65263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975360"/>
            <a:ext cx="4800600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6" y="2896864"/>
            <a:ext cx="4475000" cy="3231128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8" y="6143348"/>
            <a:ext cx="4477871" cy="111394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975359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975360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867103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865376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2946401"/>
            <a:ext cx="2727064" cy="1677991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5360"/>
            <a:ext cx="3012814" cy="652630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6"/>
            <a:ext cx="2541495" cy="2852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524000"/>
            <a:ext cx="3086100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5" y="1347315"/>
            <a:ext cx="2770586" cy="288402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5952561"/>
            <a:ext cx="4787654" cy="1524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6858000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2440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7" y="5829557"/>
            <a:ext cx="488438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6347"/>
            <a:ext cx="4800600" cy="463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29601"/>
            <a:ext cx="1885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229601"/>
            <a:ext cx="251460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229601"/>
            <a:ext cx="1371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7" r:id="rId1"/>
    <p:sldLayoutId id="2147484778" r:id="rId2"/>
    <p:sldLayoutId id="2147484779" r:id="rId3"/>
    <p:sldLayoutId id="2147484780" r:id="rId4"/>
    <p:sldLayoutId id="2147484781" r:id="rId5"/>
    <p:sldLayoutId id="2147484782" r:id="rId6"/>
    <p:sldLayoutId id="2147484783" r:id="rId7"/>
    <p:sldLayoutId id="2147484784" r:id="rId8"/>
    <p:sldLayoutId id="2147484785" r:id="rId9"/>
    <p:sldLayoutId id="2147484786" r:id="rId10"/>
    <p:sldLayoutId id="214748478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NUL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dvignaroda.ru/" TargetMode="External"/><Relationship Id="rId2" Type="http://schemas.openxmlformats.org/officeDocument/2006/relationships/hyperlink" Target="http://obd-memorial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sibmemorial.ru/html/index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42" y="357158"/>
            <a:ext cx="6000792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МБОУ Красненская ООШ имени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Н.А.Бенеша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Новосибирская область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Чановский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район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село Красное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 в России семьи такой,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 не памятен был свой герой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8" y="3714744"/>
            <a:ext cx="4791075" cy="46005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143116" y="828677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2015 год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32656" y="3131840"/>
            <a:ext cx="6093296" cy="4781047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/>
              <a:t>     </a:t>
            </a:r>
            <a:r>
              <a:rPr lang="ru-RU" sz="2000" b="1" dirty="0" smtClean="0"/>
              <a:t>Моего </a:t>
            </a:r>
            <a:r>
              <a:rPr lang="ru-RU" sz="2000" b="1" dirty="0"/>
              <a:t>прапрадедушку зовут Егоров Николай Захарович 1911 года рождения.</a:t>
            </a:r>
          </a:p>
          <a:p>
            <a:pPr algn="just"/>
            <a:r>
              <a:rPr lang="ru-RU" sz="2000" b="1" dirty="0" smtClean="0"/>
              <a:t>     В </a:t>
            </a:r>
            <a:r>
              <a:rPr lang="ru-RU" sz="2000" b="1" dirty="0"/>
              <a:t>июне 1941 году забрали на фронт прямо с поля, где он работал на тракторе.</a:t>
            </a:r>
          </a:p>
          <a:p>
            <a:pPr algn="just"/>
            <a:r>
              <a:rPr lang="ru-RU" sz="2000" b="1" dirty="0" smtClean="0"/>
              <a:t>     А </a:t>
            </a:r>
            <a:r>
              <a:rPr lang="ru-RU" sz="2000" b="1" dirty="0"/>
              <a:t>осенью этого же года пришло известие о том, что рядовой Егоров Николай Захарович пропал без вести, не вернулся с поля боя.</a:t>
            </a:r>
          </a:p>
          <a:p>
            <a:pPr algn="just"/>
            <a:r>
              <a:rPr lang="ru-RU" sz="2000" b="1" u="sng" dirty="0" smtClean="0">
                <a:solidFill>
                  <a:srgbClr val="002060"/>
                </a:solidFill>
              </a:rPr>
              <a:t>     Работу </a:t>
            </a:r>
            <a:r>
              <a:rPr lang="ru-RU" sz="2000" b="1" u="sng" dirty="0">
                <a:solidFill>
                  <a:srgbClr val="002060"/>
                </a:solidFill>
              </a:rPr>
              <a:t>выполнили:</a:t>
            </a:r>
          </a:p>
          <a:p>
            <a:pPr algn="just"/>
            <a:r>
              <a:rPr lang="ru-RU" sz="2000" b="1" dirty="0" smtClean="0"/>
              <a:t>     </a:t>
            </a:r>
            <a:r>
              <a:rPr lang="ru-RU" sz="2000" b="1" dirty="0" err="1" smtClean="0"/>
              <a:t>Сенцова</a:t>
            </a:r>
            <a:r>
              <a:rPr lang="ru-RU" sz="2000" b="1" dirty="0" smtClean="0"/>
              <a:t> Милана 3 </a:t>
            </a:r>
            <a:r>
              <a:rPr lang="ru-RU" sz="2000" b="1" dirty="0" err="1" smtClean="0"/>
              <a:t>кл</a:t>
            </a:r>
            <a:r>
              <a:rPr lang="ru-RU" sz="2000" b="1" dirty="0" smtClean="0"/>
              <a:t>.</a:t>
            </a:r>
            <a:endParaRPr lang="ru-RU" sz="2000" b="1" dirty="0"/>
          </a:p>
          <a:p>
            <a:pPr algn="just"/>
            <a:r>
              <a:rPr lang="ru-RU" sz="2000" b="1" dirty="0" smtClean="0"/>
              <a:t>     Гельмут Константин 3 </a:t>
            </a:r>
            <a:r>
              <a:rPr lang="ru-RU" sz="2000" b="1" dirty="0" err="1" smtClean="0"/>
              <a:t>кл</a:t>
            </a:r>
            <a:r>
              <a:rPr lang="ru-RU" sz="2000" b="1" dirty="0" smtClean="0"/>
              <a:t>.</a:t>
            </a:r>
            <a:endParaRPr lang="ru-RU" sz="2000" b="1" dirty="0"/>
          </a:p>
          <a:p>
            <a:pPr algn="just"/>
            <a:r>
              <a:rPr lang="ru-RU" sz="2000" b="1" dirty="0" smtClean="0"/>
              <a:t>     Гельмут Анна 1 </a:t>
            </a:r>
            <a:r>
              <a:rPr lang="ru-RU" sz="2000" b="1" dirty="0" err="1" smtClean="0"/>
              <a:t>кл</a:t>
            </a:r>
            <a:r>
              <a:rPr lang="ru-RU" sz="2000" b="1" dirty="0"/>
              <a:t>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96952" y="683568"/>
            <a:ext cx="3429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indent="0" algn="ctr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Егоров</a:t>
            </a:r>
            <a:endParaRPr lang="ru-RU" sz="4800" b="1" dirty="0">
              <a:solidFill>
                <a:srgbClr val="002060"/>
              </a:solidFill>
            </a:endParaRPr>
          </a:p>
          <a:p>
            <a:pPr marL="45720" indent="0" algn="ctr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Николай </a:t>
            </a:r>
            <a:endParaRPr lang="ru-RU" sz="4800" b="1" dirty="0">
              <a:solidFill>
                <a:srgbClr val="002060"/>
              </a:solidFill>
            </a:endParaRPr>
          </a:p>
          <a:p>
            <a:pPr marL="45720" indent="0" algn="ctr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Захарович</a:t>
            </a:r>
            <a:endParaRPr lang="ru-RU" sz="4800" dirty="0"/>
          </a:p>
        </p:txBody>
      </p:sp>
      <p:pic>
        <p:nvPicPr>
          <p:cNvPr id="6" name="Picture 2" descr="F:\Новая папка\йй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7020272"/>
            <a:ext cx="3140968" cy="17385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9641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76672" y="3275857"/>
            <a:ext cx="6120680" cy="463703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5600" b="1" dirty="0" smtClean="0"/>
              <a:t>     Моего  </a:t>
            </a:r>
            <a:r>
              <a:rPr lang="ru-RU" sz="5600" b="1" dirty="0"/>
              <a:t>прадедушку звали  Емельянов Владимир Петрович. Родился  он 29 мая 1926 года в деревне </a:t>
            </a:r>
            <a:r>
              <a:rPr lang="ru-RU" sz="5600" b="1" dirty="0" err="1"/>
              <a:t>Тюсмень</a:t>
            </a:r>
            <a:r>
              <a:rPr lang="ru-RU" sz="5600" b="1" dirty="0"/>
              <a:t> Венгеровского района.</a:t>
            </a:r>
          </a:p>
          <a:p>
            <a:pPr algn="just"/>
            <a:r>
              <a:rPr lang="ru-RU" sz="5600" b="1" dirty="0" smtClean="0"/>
              <a:t>     Когда </a:t>
            </a:r>
            <a:r>
              <a:rPr lang="ru-RU" sz="5600" b="1" dirty="0"/>
              <a:t>началась Великая Отечественная война, дедушке было около 18 лет. Призвали его еще совсем мальчиком, и о войне он  ничего еще не знал. </a:t>
            </a:r>
          </a:p>
          <a:p>
            <a:pPr algn="just"/>
            <a:r>
              <a:rPr lang="ru-RU" sz="5600" b="1" dirty="0" smtClean="0"/>
              <a:t>     На </a:t>
            </a:r>
            <a:r>
              <a:rPr lang="ru-RU" sz="5600" b="1" dirty="0"/>
              <a:t>войне приходилось прадеду со своими товарищами жить в землянках и ночевать в окопах.  На войне </a:t>
            </a:r>
            <a:r>
              <a:rPr lang="ru-RU" sz="5600" b="1" dirty="0" err="1"/>
              <a:t>прадудушка</a:t>
            </a:r>
            <a:r>
              <a:rPr lang="ru-RU" sz="5600" b="1" dirty="0"/>
              <a:t> получил небольшое ранение, затем попал в госпиталь. Затем снова на фронт, гибель товарищей, кровь и потери, но он остался жив.</a:t>
            </a:r>
          </a:p>
          <a:p>
            <a:pPr algn="just"/>
            <a:r>
              <a:rPr lang="ru-RU" sz="5600" b="1" dirty="0" smtClean="0"/>
              <a:t>     Вернулся </a:t>
            </a:r>
            <a:r>
              <a:rPr lang="ru-RU" sz="5600" b="1" dirty="0"/>
              <a:t>с войны, женился на бабушке Шуре. В семье появились дети, детей  было пять: 2 сына и три дочери. Всю свою жизнь прадедушка проработал в нашем селе. Был сторожем совхозного сада, а в последнее время работал на ферме, а прабабушка доила коров.</a:t>
            </a:r>
          </a:p>
          <a:p>
            <a:pPr algn="just"/>
            <a:r>
              <a:rPr lang="ru-RU" sz="5600" b="1" dirty="0" smtClean="0"/>
              <a:t>      В </a:t>
            </a:r>
            <a:r>
              <a:rPr lang="ru-RU" sz="5600" b="1" dirty="0"/>
              <a:t>2010 году умерла прабабушка Шура и прадедушка остался один. К  нему часто приезжали в гости дети, внуки и правнуки, а их у него много.</a:t>
            </a:r>
          </a:p>
          <a:p>
            <a:pPr algn="just"/>
            <a:r>
              <a:rPr lang="ru-RU" sz="5600" b="1" dirty="0"/>
              <a:t> </a:t>
            </a:r>
            <a:r>
              <a:rPr lang="ru-RU" sz="5600" b="1" dirty="0" smtClean="0"/>
              <a:t>     Умер </a:t>
            </a:r>
            <a:r>
              <a:rPr lang="ru-RU" sz="5600" b="1" dirty="0"/>
              <a:t>прадедушка Володя 6 марта 2012 года и похоронили его на местном кладбище, рядом с прабабушкой Шурой рядом. И теперь мы, его внуки и правнуки приносим цветы на их могилы. </a:t>
            </a:r>
          </a:p>
          <a:p>
            <a:pPr algn="just"/>
            <a:r>
              <a:rPr lang="ru-RU" sz="5600" b="1" dirty="0" smtClean="0"/>
              <a:t>      </a:t>
            </a:r>
            <a:r>
              <a:rPr lang="ru-RU" sz="5600" b="1" u="sng" dirty="0" smtClean="0">
                <a:solidFill>
                  <a:srgbClr val="002060"/>
                </a:solidFill>
              </a:rPr>
              <a:t>Работу </a:t>
            </a:r>
            <a:r>
              <a:rPr lang="ru-RU" sz="5600" b="1" u="sng" dirty="0">
                <a:solidFill>
                  <a:srgbClr val="002060"/>
                </a:solidFill>
              </a:rPr>
              <a:t>выполнили:</a:t>
            </a:r>
          </a:p>
          <a:p>
            <a:pPr algn="just"/>
            <a:r>
              <a:rPr lang="ru-RU" sz="5600" b="1" dirty="0" smtClean="0"/>
              <a:t>      </a:t>
            </a:r>
            <a:r>
              <a:rPr lang="ru-RU" sz="5600" b="1" dirty="0" err="1" smtClean="0"/>
              <a:t>Хромова</a:t>
            </a:r>
            <a:r>
              <a:rPr lang="ru-RU" sz="5600" b="1" dirty="0" smtClean="0"/>
              <a:t> Марина 2 </a:t>
            </a:r>
            <a:r>
              <a:rPr lang="ru-RU" sz="5600" b="1" dirty="0" err="1" smtClean="0"/>
              <a:t>кл</a:t>
            </a:r>
            <a:r>
              <a:rPr lang="ru-RU" sz="5600" b="1" dirty="0" smtClean="0"/>
              <a:t>.</a:t>
            </a:r>
            <a:endParaRPr lang="ru-RU" sz="5600" b="1" dirty="0"/>
          </a:p>
          <a:p>
            <a:pPr algn="just"/>
            <a:r>
              <a:rPr lang="ru-RU" sz="5600" b="1" dirty="0" smtClean="0"/>
              <a:t>      Хромов Максим  2 </a:t>
            </a:r>
            <a:r>
              <a:rPr lang="ru-RU" sz="5600" b="1" dirty="0" err="1" smtClean="0"/>
              <a:t>кл</a:t>
            </a:r>
            <a:r>
              <a:rPr lang="ru-RU" sz="5600" b="1" dirty="0" smtClean="0"/>
              <a:t>.</a:t>
            </a:r>
            <a:endParaRPr lang="ru-RU" sz="5600" b="1" dirty="0"/>
          </a:p>
          <a:p>
            <a:pPr algn="just"/>
            <a:r>
              <a:rPr lang="ru-RU" sz="5600" b="1" dirty="0"/>
              <a:t> </a:t>
            </a:r>
          </a:p>
          <a:p>
            <a:endParaRPr lang="ru-RU" dirty="0"/>
          </a:p>
        </p:txBody>
      </p:sp>
      <p:pic>
        <p:nvPicPr>
          <p:cNvPr id="4" name="Picture 2" descr="F:\Новая папка\scan_7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60" t="16639" r="19914" b="48963"/>
          <a:stretch/>
        </p:blipFill>
        <p:spPr bwMode="auto">
          <a:xfrm>
            <a:off x="188640" y="229469"/>
            <a:ext cx="3696188" cy="26314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3457575" y="467544"/>
            <a:ext cx="3429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Емельянов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</a:rPr>
              <a:t>Владимир 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</a:rPr>
              <a:t>Петрович</a:t>
            </a:r>
          </a:p>
        </p:txBody>
      </p:sp>
      <p:pic>
        <p:nvPicPr>
          <p:cNvPr id="6" name="Picture 2" descr="F:\Новая папка\йй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5091" y="7452320"/>
            <a:ext cx="2865886" cy="15862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8667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Новая папка\йй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8098" y="7380312"/>
            <a:ext cx="2865886" cy="1586284"/>
          </a:xfrm>
          <a:prstGeom prst="rect">
            <a:avLst/>
          </a:prstGeom>
          <a:noFill/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04664" y="3187004"/>
            <a:ext cx="6120680" cy="556145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600" b="1" dirty="0" smtClean="0"/>
              <a:t>     Моего прадеда звали Журавлев Илья Лаврентьевич. Родился он 7 октября 1926 года в городе Куйбышева.</a:t>
            </a:r>
          </a:p>
          <a:p>
            <a:pPr algn="just"/>
            <a:r>
              <a:rPr lang="ru-RU" sz="1600" b="1" dirty="0" smtClean="0"/>
              <a:t>     У моего прадеда был старший брат Василий. В 1943 году его призвали на фронт, но воевал он не долго. В этом же году он погиб. Похоронен на Украине.</a:t>
            </a:r>
          </a:p>
          <a:p>
            <a:pPr algn="just"/>
            <a:r>
              <a:rPr lang="ru-RU" sz="1600" b="1" dirty="0"/>
              <a:t> </a:t>
            </a:r>
            <a:r>
              <a:rPr lang="ru-RU" sz="1600" b="1" dirty="0" smtClean="0"/>
              <a:t>    Когда в дом Журавлевых пришла похоронка на старшего сына, то младший сын решил пойти на фронт. Ему было 17 лет.</a:t>
            </a:r>
          </a:p>
          <a:p>
            <a:pPr algn="just"/>
            <a:r>
              <a:rPr lang="ru-RU" sz="1600" b="1" dirty="0"/>
              <a:t> </a:t>
            </a:r>
            <a:r>
              <a:rPr lang="ru-RU" sz="1600" b="1" dirty="0" smtClean="0"/>
              <a:t>    По дороге на фронт поезд попал под бомбежку, но дед остался жив. Воевал в Прибалтике, там получил ранение в ногу, лежал в госпитале. Затем воевал в Латвии.</a:t>
            </a:r>
          </a:p>
          <a:p>
            <a:pPr algn="just"/>
            <a:r>
              <a:rPr lang="ru-RU" sz="1600" b="1" dirty="0"/>
              <a:t> </a:t>
            </a:r>
            <a:r>
              <a:rPr lang="ru-RU" sz="1600" b="1" dirty="0" smtClean="0"/>
              <a:t>    Вернулся с фронта в 1946 году. В 1947 году женился на бабушке Кате. В 1949 году у них родилась первая дочь  Люба – моя бабушка. Всего в семье было четверо детей.</a:t>
            </a:r>
          </a:p>
          <a:p>
            <a:pPr algn="just"/>
            <a:r>
              <a:rPr lang="ru-RU" sz="1600" b="1" dirty="0"/>
              <a:t> </a:t>
            </a:r>
            <a:r>
              <a:rPr lang="ru-RU" sz="1600" b="1" dirty="0" smtClean="0"/>
              <a:t>    Всю жизнь прадедушка проработал в совхозе бригадиром, а бабушка Катя – дояркой.</a:t>
            </a:r>
          </a:p>
          <a:p>
            <a:pPr algn="just"/>
            <a:r>
              <a:rPr lang="ru-RU" sz="1600" b="1" dirty="0" smtClean="0"/>
              <a:t>     Умер прадедушка в 1992 году в селе </a:t>
            </a:r>
            <a:r>
              <a:rPr lang="ru-RU" sz="1600" b="1" dirty="0" err="1" smtClean="0"/>
              <a:t>Красноселье</a:t>
            </a:r>
            <a:r>
              <a:rPr lang="ru-RU" sz="1600" b="1" dirty="0" smtClean="0"/>
              <a:t> и похоронен на местном кладбище, рядом с бабушкой. </a:t>
            </a:r>
          </a:p>
          <a:p>
            <a:pPr algn="just"/>
            <a:r>
              <a:rPr lang="ru-RU" sz="1600" b="1" dirty="0"/>
              <a:t> </a:t>
            </a:r>
            <a:r>
              <a:rPr lang="ru-RU" sz="1600" b="1" dirty="0" smtClean="0"/>
              <a:t>    Я горжусь своим прадедом Ильей.</a:t>
            </a:r>
          </a:p>
          <a:p>
            <a:pPr algn="just"/>
            <a:r>
              <a:rPr lang="ru-RU" sz="1600" b="1" u="sng" dirty="0">
                <a:solidFill>
                  <a:srgbClr val="002060"/>
                </a:solidFill>
              </a:rPr>
              <a:t> </a:t>
            </a:r>
            <a:r>
              <a:rPr lang="ru-RU" sz="1600" b="1" u="sng" dirty="0" smtClean="0">
                <a:solidFill>
                  <a:srgbClr val="002060"/>
                </a:solidFill>
              </a:rPr>
              <a:t>    Работу выполнила:</a:t>
            </a:r>
          </a:p>
          <a:p>
            <a:pPr algn="just"/>
            <a:r>
              <a:rPr lang="ru-RU" sz="1600" b="1" dirty="0"/>
              <a:t> </a:t>
            </a:r>
            <a:r>
              <a:rPr lang="ru-RU" sz="1600" b="1" dirty="0" smtClean="0"/>
              <a:t>    Кононова Ольга 3 </a:t>
            </a:r>
            <a:r>
              <a:rPr lang="ru-RU" sz="1600" b="1" dirty="0" err="1" smtClean="0"/>
              <a:t>кл</a:t>
            </a:r>
            <a:r>
              <a:rPr lang="ru-RU" sz="1600" b="1" dirty="0" smtClean="0"/>
              <a:t>.</a:t>
            </a:r>
          </a:p>
          <a:p>
            <a:pPr algn="just"/>
            <a:r>
              <a:rPr lang="ru-RU" sz="1600" b="1" dirty="0"/>
              <a:t> </a:t>
            </a:r>
            <a:r>
              <a:rPr lang="ru-RU" sz="1600" b="1" dirty="0" smtClean="0"/>
              <a:t>   </a:t>
            </a:r>
          </a:p>
          <a:p>
            <a:pPr algn="just"/>
            <a:endParaRPr lang="ru-RU" sz="1600" b="1" dirty="0" smtClean="0"/>
          </a:p>
          <a:p>
            <a:pPr algn="just"/>
            <a:endParaRPr lang="ru-RU" sz="1600" b="1" dirty="0"/>
          </a:p>
        </p:txBody>
      </p:sp>
      <p:pic>
        <p:nvPicPr>
          <p:cNvPr id="4" name="Picture 2" descr="\\Server\сетевой_диск\Учителя\Михайлова Е.В\Новая папка\scan_765.jpg"/>
          <p:cNvPicPr>
            <a:picLocks noChangeAspect="1" noChangeArrowheads="1"/>
          </p:cNvPicPr>
          <p:nvPr/>
        </p:nvPicPr>
        <p:blipFill>
          <a:blip r:embed="rId3"/>
          <a:srcRect l="26449" t="81387" r="51889"/>
          <a:stretch>
            <a:fillRect/>
          </a:stretch>
        </p:blipFill>
        <p:spPr bwMode="auto">
          <a:xfrm>
            <a:off x="692696" y="251520"/>
            <a:ext cx="1584176" cy="192495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1015" y="2263675"/>
            <a:ext cx="3429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Журавлев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 Василий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Лаврентьевич</a:t>
            </a:r>
          </a:p>
        </p:txBody>
      </p:sp>
      <p:pic>
        <p:nvPicPr>
          <p:cNvPr id="6" name="Picture 3" descr="\\Server\сетевой_диск\Учителя\Михайлова Е.В\Новая папка\scan_766.jpg"/>
          <p:cNvPicPr>
            <a:picLocks noChangeAspect="1" noChangeArrowheads="1"/>
          </p:cNvPicPr>
          <p:nvPr/>
        </p:nvPicPr>
        <p:blipFill rotWithShape="1">
          <a:blip r:embed="rId4"/>
          <a:srcRect l="24496" t="78047" r="67947" b="15622"/>
          <a:stretch/>
        </p:blipFill>
        <p:spPr bwMode="auto">
          <a:xfrm>
            <a:off x="4293095" y="274892"/>
            <a:ext cx="1604991" cy="190158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84984" y="2263675"/>
            <a:ext cx="3429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Журавлев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Илья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Лаврентьевич</a:t>
            </a:r>
          </a:p>
        </p:txBody>
      </p:sp>
    </p:spTree>
    <p:extLst>
      <p:ext uri="{BB962C8B-B14F-4D97-AF65-F5344CB8AC3E}">
        <p14:creationId xmlns:p14="http://schemas.microsoft.com/office/powerpoint/2010/main" xmlns="" val="164709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4704" y="2915816"/>
            <a:ext cx="5472608" cy="867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   Моего прадеда звали </a:t>
            </a:r>
            <a:r>
              <a:rPr lang="ru-RU" b="1" dirty="0" err="1" smtClean="0"/>
              <a:t>Исаньшин</a:t>
            </a:r>
            <a:r>
              <a:rPr lang="ru-RU" b="1" dirty="0" smtClean="0"/>
              <a:t> Алексей Сергеевич. Он родился 1903 году 10 февраля </a:t>
            </a:r>
            <a:r>
              <a:rPr lang="ru-RU" b="1" dirty="0" err="1" smtClean="0"/>
              <a:t>Татарскай</a:t>
            </a:r>
            <a:r>
              <a:rPr lang="ru-RU" b="1" dirty="0" smtClean="0"/>
              <a:t> </a:t>
            </a:r>
            <a:r>
              <a:rPr lang="ru-RU" b="1" dirty="0"/>
              <a:t>АССР, </a:t>
            </a:r>
            <a:r>
              <a:rPr lang="ru-RU" b="1" dirty="0" err="1"/>
              <a:t>Аксубаевский</a:t>
            </a:r>
            <a:r>
              <a:rPr lang="ru-RU" b="1" dirty="0"/>
              <a:t> р-н, д. </a:t>
            </a:r>
            <a:r>
              <a:rPr lang="ru-RU" b="1" dirty="0" err="1"/>
              <a:t>Чув</a:t>
            </a:r>
            <a:r>
              <a:rPr lang="ru-RU" b="1" dirty="0"/>
              <a:t>. </a:t>
            </a:r>
            <a:r>
              <a:rPr lang="ru-RU" b="1" dirty="0" err="1" smtClean="0"/>
              <a:t>Енарускино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smtClean="0"/>
              <a:t>     В июле 1941 года был призван на фронт.</a:t>
            </a:r>
          </a:p>
          <a:p>
            <a:pPr algn="just"/>
            <a:r>
              <a:rPr lang="ru-RU" b="1" dirty="0" smtClean="0"/>
              <a:t>20 августа 1941 года попал в плен, место пленения Старая Русса. </a:t>
            </a:r>
          </a:p>
          <a:p>
            <a:pPr algn="just"/>
            <a:r>
              <a:rPr lang="ru-RU" b="1" dirty="0" smtClean="0"/>
              <a:t>     Погиб в плену 19 января 1942 года в звании рядового.</a:t>
            </a:r>
          </a:p>
          <a:p>
            <a:pPr algn="just"/>
            <a:r>
              <a:rPr lang="ru-RU" b="1" dirty="0" smtClean="0"/>
              <a:t>     Похоронен в </a:t>
            </a:r>
            <a:r>
              <a:rPr lang="ru-RU" b="1" dirty="0" err="1" smtClean="0"/>
              <a:t>Фореллькруге</a:t>
            </a:r>
            <a:r>
              <a:rPr lang="ru-RU" b="1" dirty="0" smtClean="0"/>
              <a:t>.</a:t>
            </a:r>
          </a:p>
          <a:p>
            <a:pPr algn="just"/>
            <a:r>
              <a:rPr lang="ru-RU" b="1" u="sng" dirty="0" smtClean="0">
                <a:solidFill>
                  <a:srgbClr val="002060"/>
                </a:solidFill>
              </a:rPr>
              <a:t>     Работу выполнили:</a:t>
            </a:r>
          </a:p>
          <a:p>
            <a:pPr algn="just"/>
            <a:r>
              <a:rPr lang="ru-RU" b="1" dirty="0" smtClean="0"/>
              <a:t>     Федосеева Юлия 9 </a:t>
            </a:r>
            <a:r>
              <a:rPr lang="ru-RU" b="1" dirty="0" err="1" smtClean="0"/>
              <a:t>кл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smtClean="0"/>
              <a:t>     Федосеев Артем 4 </a:t>
            </a:r>
            <a:r>
              <a:rPr lang="ru-RU" b="1" dirty="0" err="1" smtClean="0"/>
              <a:t>кл</a:t>
            </a:r>
            <a:r>
              <a:rPr lang="ru-RU" b="1" dirty="0" smtClean="0"/>
              <a:t>.</a:t>
            </a:r>
          </a:p>
          <a:p>
            <a:r>
              <a:rPr lang="ru-RU" b="1" dirty="0"/>
              <a:t/>
            </a:r>
            <a:br>
              <a:rPr lang="ru-RU" b="1" dirty="0"/>
            </a:br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12976" y="395536"/>
            <a:ext cx="33843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002060"/>
                </a:solidFill>
              </a:rPr>
              <a:t>Исаньшин</a:t>
            </a:r>
            <a:endParaRPr lang="ru-RU" sz="4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Алексей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Сергеевич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F:\Новая папка\йй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2466" y="6660232"/>
            <a:ext cx="3229347" cy="17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192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80" y="3929058"/>
            <a:ext cx="6000792" cy="442915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/>
              <a:t>    Родился в 1910 году в селе Красный Яр </a:t>
            </a:r>
            <a:r>
              <a:rPr lang="ru-RU" b="1" dirty="0" err="1" smtClean="0"/>
              <a:t>Верх-Ирменского</a:t>
            </a:r>
            <a:r>
              <a:rPr lang="ru-RU" b="1" dirty="0" smtClean="0"/>
              <a:t> района Новосибирской области. Рядовой.</a:t>
            </a:r>
          </a:p>
          <a:p>
            <a:pPr algn="just"/>
            <a:r>
              <a:rPr lang="ru-RU" b="1" dirty="0" smtClean="0"/>
              <a:t>    Был призван </a:t>
            </a:r>
            <a:r>
              <a:rPr lang="ru-RU" b="1" dirty="0" err="1" smtClean="0"/>
              <a:t>Верх-Ирменского</a:t>
            </a:r>
            <a:r>
              <a:rPr lang="ru-RU" b="1" dirty="0" smtClean="0"/>
              <a:t> РВК 5 июля 1941 года.</a:t>
            </a:r>
          </a:p>
          <a:p>
            <a:pPr algn="just"/>
            <a:r>
              <a:rPr lang="ru-RU" b="1" dirty="0" smtClean="0"/>
              <a:t>    Был женат, имел четырех детей, трое умерло во время войны.</a:t>
            </a:r>
          </a:p>
          <a:p>
            <a:pPr algn="just"/>
            <a:r>
              <a:rPr lang="ru-RU" b="1" dirty="0" smtClean="0"/>
              <a:t>    Пропал без вести в июле 1943 года.</a:t>
            </a:r>
          </a:p>
          <a:p>
            <a:pPr algn="just"/>
            <a:r>
              <a:rPr lang="ru-RU" b="1" dirty="0" smtClean="0"/>
              <a:t>    </a:t>
            </a:r>
            <a:r>
              <a:rPr lang="ru-RU" b="1" u="sng" dirty="0" smtClean="0">
                <a:solidFill>
                  <a:srgbClr val="002060"/>
                </a:solidFill>
              </a:rPr>
              <a:t>Работу выполнил: </a:t>
            </a:r>
          </a:p>
          <a:p>
            <a:pPr algn="l"/>
            <a:r>
              <a:rPr lang="ru-RU" b="1" dirty="0" smtClean="0"/>
              <a:t>Симайченков Александр</a:t>
            </a:r>
          </a:p>
          <a:p>
            <a:pPr algn="l"/>
            <a:r>
              <a:rPr lang="ru-RU" b="1" dirty="0" smtClean="0"/>
              <a:t>5 кл.</a:t>
            </a:r>
          </a:p>
          <a:p>
            <a:pPr algn="just"/>
            <a:r>
              <a:rPr lang="ru-RU" b="1" dirty="0" smtClean="0"/>
              <a:t>    </a:t>
            </a:r>
          </a:p>
          <a:p>
            <a:pPr algn="just"/>
            <a:endParaRPr lang="ru-RU" b="1" dirty="0" smtClean="0"/>
          </a:p>
        </p:txBody>
      </p:sp>
      <p:pic>
        <p:nvPicPr>
          <p:cNvPr id="1026" name="Picture 2" descr="F:\scan_743.jpg"/>
          <p:cNvPicPr>
            <a:picLocks noChangeAspect="1" noChangeArrowheads="1"/>
          </p:cNvPicPr>
          <p:nvPr/>
        </p:nvPicPr>
        <p:blipFill>
          <a:blip r:embed="rId2" cstate="print"/>
          <a:srcRect l="31108" t="1232" r="32997" b="66706"/>
          <a:stretch>
            <a:fillRect/>
          </a:stretch>
        </p:blipFill>
        <p:spPr bwMode="auto">
          <a:xfrm>
            <a:off x="214290" y="285720"/>
            <a:ext cx="2375314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714620" y="642910"/>
            <a:ext cx="41433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err="1" smtClean="0">
                <a:solidFill>
                  <a:srgbClr val="002060"/>
                </a:solidFill>
                <a:latin typeface="+mj-lt"/>
              </a:rPr>
              <a:t>Кошкарев</a:t>
            </a:r>
            <a:endParaRPr lang="ru-RU" sz="48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+mj-lt"/>
              </a:rPr>
              <a:t>Андрей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+mj-lt"/>
              </a:rPr>
              <a:t>Афанасьевич</a:t>
            </a:r>
            <a:endParaRPr lang="ru-RU" sz="48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" name="Picture 2" descr="F:\Новая папка\йй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8" y="7429520"/>
            <a:ext cx="25812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04664" y="3779912"/>
            <a:ext cx="6192688" cy="5184575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2300" b="1" dirty="0" smtClean="0"/>
              <a:t>     Мой </a:t>
            </a:r>
            <a:r>
              <a:rPr lang="ru-RU" sz="2300" b="1" dirty="0"/>
              <a:t>прадед, Линков Моисей Никифорович был родом из Сибирской глубинки Новосибирской области, </a:t>
            </a:r>
            <a:r>
              <a:rPr lang="ru-RU" sz="2300" b="1" dirty="0" err="1"/>
              <a:t>Кыштовского</a:t>
            </a:r>
            <a:r>
              <a:rPr lang="ru-RU" sz="2300" b="1" dirty="0"/>
              <a:t> района, деревни </a:t>
            </a:r>
            <a:r>
              <a:rPr lang="ru-RU" sz="2300" b="1" dirty="0" err="1"/>
              <a:t>Аптурак</a:t>
            </a:r>
            <a:r>
              <a:rPr lang="ru-RU" sz="2300" b="1" dirty="0"/>
              <a:t>. Родился в 1907году и рос в простой многодетной ,крестьянской семье. Рано потерял отца и остался в семье за старшего. Стал работать на конюшне. </a:t>
            </a:r>
            <a:endParaRPr lang="ru-RU" sz="2300" b="1" dirty="0" smtClean="0"/>
          </a:p>
          <a:p>
            <a:pPr algn="just"/>
            <a:r>
              <a:rPr lang="ru-RU" sz="2300" b="1" dirty="0" smtClean="0"/>
              <a:t>     Женился </a:t>
            </a:r>
            <a:r>
              <a:rPr lang="ru-RU" sz="2300" b="1" dirty="0"/>
              <a:t>на молодой рукодельнице и певуньи Пане. Одна за другой на свет появились  четыре дочери.</a:t>
            </a:r>
          </a:p>
          <a:p>
            <a:pPr algn="just"/>
            <a:r>
              <a:rPr lang="ru-RU" sz="2300" b="1" dirty="0"/>
              <a:t>Нагрянула Великая Отечественная война 1941года. На фронт ушли почти все мужчины из деревни и братья Линковы были в первых рядах: Моисей Никифорович и Трофим Никифорович. </a:t>
            </a:r>
          </a:p>
          <a:p>
            <a:pPr algn="just"/>
            <a:r>
              <a:rPr lang="ru-RU" sz="2300" b="1" dirty="0" smtClean="0"/>
              <a:t>     Брат </a:t>
            </a:r>
            <a:r>
              <a:rPr lang="ru-RU" sz="2300" b="1" dirty="0"/>
              <a:t>Трофим прошёл всю войну до Берлина, был разведчиком и вернулся домой, живой. Мой прадед Моисей Никифорович воевал в составе 69-й морской бригады, был пулемётчиком 1-й номер.  Взрывной пулей был ранен в правую руку 14 марта 1945 года. Госпитали в Кракове, правую руку спасти не удалось. А в это время в родную деревню пришла похоронка на Моисея. В семье слёзы и траур, а он жив. Полгода лечения в госпитале и возвращение домой. </a:t>
            </a:r>
          </a:p>
          <a:p>
            <a:pPr algn="just"/>
            <a:r>
              <a:rPr lang="ru-RU" sz="2300" b="1" dirty="0" smtClean="0"/>
              <a:t>     После </a:t>
            </a:r>
            <a:r>
              <a:rPr lang="ru-RU" sz="2300" b="1" dirty="0"/>
              <a:t>окончания войны, он инвалид 1-й группы ни минуты не мог провести без работы, вечный труженик. </a:t>
            </a:r>
          </a:p>
          <a:p>
            <a:pPr algn="just"/>
            <a:r>
              <a:rPr lang="ru-RU" sz="2300" b="1" dirty="0"/>
              <a:t>Когда по годам вышел на пенсию, переехало всё семейство в </a:t>
            </a:r>
            <a:r>
              <a:rPr lang="ru-RU" sz="2300" b="1" dirty="0" err="1"/>
              <a:t>Чановский</a:t>
            </a:r>
            <a:r>
              <a:rPr lang="ru-RU" sz="2300" b="1" dirty="0"/>
              <a:t> район село Красное и полюбили его как свою Родину. </a:t>
            </a:r>
          </a:p>
          <a:p>
            <a:pPr algn="just"/>
            <a:r>
              <a:rPr lang="ru-RU" sz="2300" b="1" dirty="0" smtClean="0"/>
              <a:t>     Умер </a:t>
            </a:r>
            <a:r>
              <a:rPr lang="ru-RU" sz="2300" b="1" dirty="0"/>
              <a:t>Моисей Никифорович в 90 лет в 1998 году. Мирно и спокойно покинул этот мир. А я родился в 2000 году, не довелось мне увидеть геройского прадеда. Только  воспоминания  бабушки дают мне представления, какой это был хороший, честный, геройский человек. В нашей семье помнят прадедушку, хранятся его ордена и боевые медали: орден Отечественной войны 1 степени, медаль за победу над Германией в Великой Отечественной войне 1941-1945гг,медаль за оборону Советского Заполярья, знак Ветеран Карельского фронта 1941-1945гг,юбилейные медали ко дню Победы. Не оборвалась династия Линковых, её продолжают  два внука, три внучки, восемь правнуков, четыре праправнука. Память о геройском дедушке передаётся от поколения к поколению и будет жива, пока есть память. </a:t>
            </a:r>
            <a:endParaRPr lang="ru-RU" sz="2300" b="1" dirty="0" smtClean="0"/>
          </a:p>
          <a:p>
            <a:pPr algn="just"/>
            <a:r>
              <a:rPr lang="ru-RU" sz="2300" b="1" u="sng" dirty="0" smtClean="0">
                <a:solidFill>
                  <a:srgbClr val="002060"/>
                </a:solidFill>
              </a:rPr>
              <a:t>     Работу выполнил:</a:t>
            </a:r>
          </a:p>
          <a:p>
            <a:pPr algn="just"/>
            <a:r>
              <a:rPr lang="ru-RU" sz="2300" b="1" dirty="0" smtClean="0"/>
              <a:t>     Давыдов Сергей 8 </a:t>
            </a:r>
            <a:r>
              <a:rPr lang="ru-RU" sz="2300" b="1" dirty="0" err="1" smtClean="0"/>
              <a:t>кл</a:t>
            </a:r>
            <a:r>
              <a:rPr lang="ru-RU" sz="2300" b="1" dirty="0" smtClean="0"/>
              <a:t>.</a:t>
            </a:r>
            <a:endParaRPr lang="ru-RU" sz="2300" b="1" dirty="0"/>
          </a:p>
          <a:p>
            <a:pPr algn="just"/>
            <a:r>
              <a:rPr lang="ru-RU" sz="2300" b="1" dirty="0"/>
              <a:t> 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664" y="323528"/>
            <a:ext cx="2138018" cy="3296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780928" y="611560"/>
            <a:ext cx="39604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ru-RU" sz="4400" b="1" dirty="0">
                <a:solidFill>
                  <a:srgbClr val="002060"/>
                </a:solidFill>
              </a:rPr>
              <a:t>Линков </a:t>
            </a:r>
          </a:p>
          <a:p>
            <a:pPr marL="45720" indent="0" algn="ctr">
              <a:buNone/>
            </a:pPr>
            <a:r>
              <a:rPr lang="ru-RU" sz="4400" b="1" dirty="0">
                <a:solidFill>
                  <a:srgbClr val="002060"/>
                </a:solidFill>
              </a:rPr>
              <a:t>Моисей </a:t>
            </a:r>
          </a:p>
          <a:p>
            <a:pPr marL="45720" indent="0" algn="ctr">
              <a:buNone/>
            </a:pPr>
            <a:r>
              <a:rPr lang="ru-RU" sz="4400" b="1" dirty="0">
                <a:solidFill>
                  <a:srgbClr val="002060"/>
                </a:solidFill>
              </a:rPr>
              <a:t>Никифорович </a:t>
            </a:r>
          </a:p>
        </p:txBody>
      </p:sp>
    </p:spTree>
    <p:extLst>
      <p:ext uri="{BB962C8B-B14F-4D97-AF65-F5344CB8AC3E}">
        <p14:creationId xmlns:p14="http://schemas.microsoft.com/office/powerpoint/2010/main" xmlns="" val="94921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48680" y="3563889"/>
            <a:ext cx="6048672" cy="434899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 smtClean="0"/>
              <a:t>      Моего </a:t>
            </a:r>
            <a:r>
              <a:rPr lang="ru-RU" b="1" dirty="0"/>
              <a:t>прадедушку зовут Петров Архип Иванович. Родился он 10 февраля в 1912 году в селе </a:t>
            </a:r>
            <a:r>
              <a:rPr lang="ru-RU" b="1" dirty="0" err="1"/>
              <a:t>Новоложникого</a:t>
            </a:r>
            <a:r>
              <a:rPr lang="ru-RU" b="1" dirty="0"/>
              <a:t> </a:t>
            </a:r>
            <a:r>
              <a:rPr lang="ru-RU" b="1" dirty="0" err="1"/>
              <a:t>Кыштовского</a:t>
            </a:r>
            <a:r>
              <a:rPr lang="ru-RU" b="1" dirty="0"/>
              <a:t> района Новосибирской области.</a:t>
            </a:r>
          </a:p>
          <a:p>
            <a:pPr algn="just"/>
            <a:r>
              <a:rPr lang="ru-RU" b="1" dirty="0" smtClean="0"/>
              <a:t>      Когда </a:t>
            </a:r>
            <a:r>
              <a:rPr lang="ru-RU" b="1" dirty="0"/>
              <a:t>началась война деду было 29 лет. У него уже было трое детей. На войну его забрали с того же села.</a:t>
            </a:r>
          </a:p>
          <a:p>
            <a:pPr algn="just"/>
            <a:r>
              <a:rPr lang="ru-RU" b="1" dirty="0" smtClean="0"/>
              <a:t>      Дед </a:t>
            </a:r>
            <a:r>
              <a:rPr lang="ru-RU" b="1" dirty="0"/>
              <a:t>воевал под Смоленском, был ранен в руку. С того боя его вытащил однополчанин Щедрин Тимофей </a:t>
            </a:r>
            <a:r>
              <a:rPr lang="ru-RU" b="1" dirty="0" err="1"/>
              <a:t>Назарович</a:t>
            </a:r>
            <a:r>
              <a:rPr lang="ru-RU" b="1" dirty="0"/>
              <a:t>,  который проживал до войны и после в селе </a:t>
            </a:r>
            <a:r>
              <a:rPr lang="ru-RU" b="1" dirty="0" err="1"/>
              <a:t>Минино</a:t>
            </a:r>
            <a:r>
              <a:rPr lang="ru-RU" b="1" dirty="0"/>
              <a:t> Венгеровского района. Деда комиссовали по ранению.</a:t>
            </a:r>
          </a:p>
          <a:p>
            <a:pPr algn="just"/>
            <a:r>
              <a:rPr lang="ru-RU" b="1" dirty="0"/>
              <a:t> </a:t>
            </a:r>
            <a:r>
              <a:rPr lang="ru-RU" b="1" dirty="0" smtClean="0"/>
              <a:t>     Архип </a:t>
            </a:r>
            <a:r>
              <a:rPr lang="ru-RU" b="1" dirty="0"/>
              <a:t>Иванович работал лесником. Когда закончилась война деда наградили медалью «За победу над фашисткой Германией 1941-1945 годы», с ней его похоронили в 1994 году в селе Еремино </a:t>
            </a:r>
            <a:r>
              <a:rPr lang="ru-RU" b="1" dirty="0" err="1"/>
              <a:t>Кыштовского</a:t>
            </a:r>
            <a:r>
              <a:rPr lang="ru-RU" b="1" dirty="0"/>
              <a:t> района.</a:t>
            </a:r>
          </a:p>
          <a:p>
            <a:pPr algn="just"/>
            <a:r>
              <a:rPr lang="ru-RU" b="1" dirty="0" smtClean="0"/>
              <a:t>     Также </a:t>
            </a:r>
            <a:r>
              <a:rPr lang="ru-RU" b="1" dirty="0"/>
              <a:t>деду вручили медаль за труд в Великой Отечественной войне и юбилейные медали за Победу над </a:t>
            </a:r>
            <a:r>
              <a:rPr lang="ru-RU" b="1" dirty="0" smtClean="0"/>
              <a:t>Германией.</a:t>
            </a:r>
          </a:p>
          <a:p>
            <a:pPr algn="just"/>
            <a:r>
              <a:rPr lang="ru-RU" b="1" dirty="0" smtClean="0"/>
              <a:t>     </a:t>
            </a:r>
            <a:r>
              <a:rPr lang="ru-RU" b="1" u="sng" dirty="0" smtClean="0">
                <a:solidFill>
                  <a:srgbClr val="002060"/>
                </a:solidFill>
              </a:rPr>
              <a:t>Работу выполнила:</a:t>
            </a:r>
          </a:p>
          <a:p>
            <a:pPr algn="just"/>
            <a:r>
              <a:rPr lang="ru-RU" b="1" dirty="0" smtClean="0"/>
              <a:t>     Петрова Дарья 4 </a:t>
            </a:r>
            <a:r>
              <a:rPr lang="ru-RU" b="1" dirty="0" err="1" smtClean="0"/>
              <a:t>кл</a:t>
            </a:r>
            <a:r>
              <a:rPr lang="ru-RU" b="1" dirty="0" smtClean="0"/>
              <a:t>.</a:t>
            </a:r>
            <a:endParaRPr lang="ru-RU" b="1" dirty="0"/>
          </a:p>
          <a:p>
            <a:pPr algn="just"/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4" name="Picture 2" descr="F:\даш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656" y="395536"/>
            <a:ext cx="2785839" cy="287747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84984" y="395536"/>
            <a:ext cx="3429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Петров</a:t>
            </a:r>
          </a:p>
          <a:p>
            <a:pPr algn="ctr"/>
            <a:r>
              <a:rPr lang="ru-RU" sz="4800" b="1" dirty="0">
                <a:solidFill>
                  <a:srgbClr val="002060"/>
                </a:solidFill>
              </a:rPr>
              <a:t>Архип</a:t>
            </a:r>
          </a:p>
          <a:p>
            <a:pPr algn="ctr"/>
            <a:r>
              <a:rPr lang="ru-RU" sz="4800" b="1" dirty="0">
                <a:solidFill>
                  <a:srgbClr val="002060"/>
                </a:solidFill>
              </a:rPr>
              <a:t>Иванович</a:t>
            </a:r>
            <a:endParaRPr lang="ru-RU" sz="4800" dirty="0"/>
          </a:p>
        </p:txBody>
      </p:sp>
      <p:pic>
        <p:nvPicPr>
          <p:cNvPr id="7" name="Picture 2" descr="F:\Новая папка\йй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4984" y="7020272"/>
            <a:ext cx="3140968" cy="17385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1825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Новая папка\йй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6541" y="7092280"/>
            <a:ext cx="2865886" cy="1586284"/>
          </a:xfrm>
          <a:prstGeom prst="rect">
            <a:avLst/>
          </a:prstGeom>
          <a:noFill/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04664" y="2699792"/>
            <a:ext cx="6048672" cy="552205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/>
              <a:t>     Я </a:t>
            </a:r>
            <a:r>
              <a:rPr lang="ru-RU" b="1" dirty="0"/>
              <a:t>хочу рассказать про братьев моего прадеда </a:t>
            </a:r>
            <a:r>
              <a:rPr lang="ru-RU" b="1" dirty="0" err="1"/>
              <a:t>Скасырского</a:t>
            </a:r>
            <a:r>
              <a:rPr lang="ru-RU" b="1" dirty="0"/>
              <a:t> Владимира Лазаревича. </a:t>
            </a:r>
          </a:p>
          <a:p>
            <a:pPr algn="just"/>
            <a:r>
              <a:rPr lang="ru-RU" b="1" dirty="0" smtClean="0"/>
              <a:t>     Во </a:t>
            </a:r>
            <a:r>
              <a:rPr lang="ru-RU" b="1" dirty="0"/>
              <a:t>время Великой Отечественной войны ему было 6 лет, а старшие братья воевали.</a:t>
            </a:r>
          </a:p>
          <a:p>
            <a:pPr algn="just"/>
            <a:r>
              <a:rPr lang="ru-RU" b="1" dirty="0" smtClean="0"/>
              <a:t>     </a:t>
            </a:r>
            <a:r>
              <a:rPr lang="ru-RU" b="1" dirty="0" err="1" smtClean="0"/>
              <a:t>Скасырский</a:t>
            </a:r>
            <a:r>
              <a:rPr lang="ru-RU" b="1" dirty="0" smtClean="0"/>
              <a:t> </a:t>
            </a:r>
            <a:r>
              <a:rPr lang="ru-RU" b="1" dirty="0"/>
              <a:t>Александр Лазаревич был офицер, храбро сражался с фашистами, был ранен, погиб на Украине под </a:t>
            </a:r>
            <a:r>
              <a:rPr lang="ru-RU" b="1" dirty="0" err="1"/>
              <a:t>Черниговым</a:t>
            </a:r>
            <a:r>
              <a:rPr lang="ru-RU" b="1" dirty="0"/>
              <a:t>.</a:t>
            </a:r>
          </a:p>
          <a:p>
            <a:pPr algn="just"/>
            <a:r>
              <a:rPr lang="ru-RU" b="1" dirty="0" smtClean="0"/>
              <a:t>     </a:t>
            </a:r>
            <a:r>
              <a:rPr lang="ru-RU" b="1" dirty="0" err="1" smtClean="0"/>
              <a:t>Скасырский</a:t>
            </a:r>
            <a:r>
              <a:rPr lang="ru-RU" b="1" dirty="0" smtClean="0"/>
              <a:t> </a:t>
            </a:r>
            <a:r>
              <a:rPr lang="ru-RU" b="1" dirty="0"/>
              <a:t>Михаил  Лазаревич пропал без вести.</a:t>
            </a:r>
          </a:p>
          <a:p>
            <a:pPr algn="just"/>
            <a:r>
              <a:rPr lang="ru-RU" b="1" dirty="0" smtClean="0"/>
              <a:t>     Каждую </a:t>
            </a:r>
            <a:r>
              <a:rPr lang="ru-RU" b="1" dirty="0"/>
              <a:t>семью война не обошла стороной. Мы гордимся нашими предками. Благодаря им мы живем под мирным небом. Спасибо нашим солдатам!</a:t>
            </a:r>
          </a:p>
          <a:p>
            <a:pPr algn="just"/>
            <a:r>
              <a:rPr lang="ru-RU" b="1" u="sng" dirty="0" smtClean="0">
                <a:solidFill>
                  <a:srgbClr val="002060"/>
                </a:solidFill>
              </a:rPr>
              <a:t>      Работу </a:t>
            </a:r>
            <a:r>
              <a:rPr lang="ru-RU" b="1" u="sng" dirty="0">
                <a:solidFill>
                  <a:srgbClr val="002060"/>
                </a:solidFill>
              </a:rPr>
              <a:t>выполнила: </a:t>
            </a:r>
            <a:endParaRPr lang="ru-RU" b="1" u="sng" dirty="0" smtClean="0">
              <a:solidFill>
                <a:srgbClr val="002060"/>
              </a:solidFill>
            </a:endParaRPr>
          </a:p>
          <a:p>
            <a:pPr algn="just"/>
            <a:r>
              <a:rPr lang="ru-RU" b="1" dirty="0" smtClean="0"/>
              <a:t>      Карпова Анастасия 2 </a:t>
            </a:r>
            <a:r>
              <a:rPr lang="ru-RU" b="1" dirty="0" err="1" smtClean="0"/>
              <a:t>кл</a:t>
            </a:r>
            <a:r>
              <a:rPr lang="ru-RU" b="1" dirty="0" smtClean="0"/>
              <a:t>.</a:t>
            </a:r>
            <a:endParaRPr lang="ru-RU" b="1" dirty="0"/>
          </a:p>
          <a:p>
            <a:pPr algn="just"/>
            <a:r>
              <a:rPr lang="ru-RU" b="1" dirty="0"/>
              <a:t> 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6632" y="539552"/>
            <a:ext cx="3429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 err="1">
                <a:solidFill>
                  <a:srgbClr val="002060"/>
                </a:solidFill>
              </a:rPr>
              <a:t>Скасырский</a:t>
            </a:r>
            <a:r>
              <a:rPr lang="ru-RU" sz="4000" b="1" dirty="0">
                <a:solidFill>
                  <a:srgbClr val="002060"/>
                </a:solidFill>
              </a:rPr>
              <a:t> 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Михаил 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Лазаревич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4984" y="539552"/>
            <a:ext cx="3429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002060"/>
                </a:solidFill>
              </a:rPr>
              <a:t>Скасырский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>
                <a:solidFill>
                  <a:srgbClr val="002060"/>
                </a:solidFill>
              </a:rPr>
              <a:t>Александр 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Лазаревич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78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76672" y="3779913"/>
            <a:ext cx="6021288" cy="410445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b="1" dirty="0" smtClean="0"/>
              <a:t>    Мой прадедушка </a:t>
            </a:r>
            <a:r>
              <a:rPr lang="ru-RU" b="1" dirty="0"/>
              <a:t>Чехлов Артем Антонович родился в 1913 году поселке Старые – Карачи </a:t>
            </a:r>
            <a:r>
              <a:rPr lang="ru-RU" b="1" dirty="0" err="1"/>
              <a:t>Чановского</a:t>
            </a:r>
            <a:r>
              <a:rPr lang="ru-RU" b="1" dirty="0"/>
              <a:t> района Новосибирской области.</a:t>
            </a:r>
            <a:endParaRPr lang="ru-RU" dirty="0"/>
          </a:p>
          <a:p>
            <a:pPr algn="just"/>
            <a:r>
              <a:rPr lang="ru-RU" b="1" dirty="0" smtClean="0"/>
              <a:t>    В </a:t>
            </a:r>
            <a:r>
              <a:rPr lang="ru-RU" b="1" dirty="0"/>
              <a:t>1935 году был призван в армию.</a:t>
            </a:r>
            <a:endParaRPr lang="ru-RU" dirty="0"/>
          </a:p>
          <a:p>
            <a:pPr algn="just"/>
            <a:r>
              <a:rPr lang="ru-RU" b="1" dirty="0" smtClean="0"/>
              <a:t>    В </a:t>
            </a:r>
            <a:r>
              <a:rPr lang="ru-RU" b="1" dirty="0"/>
              <a:t>годы Великой Отечественной войны был награжден Орденом Отечественной войны II </a:t>
            </a:r>
            <a:r>
              <a:rPr lang="ru-RU" b="1" dirty="0" smtClean="0"/>
              <a:t>степени, </a:t>
            </a:r>
            <a:r>
              <a:rPr lang="ru-RU" b="1" dirty="0"/>
              <a:t>за совершенный </a:t>
            </a:r>
            <a:r>
              <a:rPr lang="ru-RU" b="1" dirty="0" smtClean="0"/>
              <a:t>подвиг.</a:t>
            </a:r>
          </a:p>
          <a:p>
            <a:pPr algn="just"/>
            <a:r>
              <a:rPr lang="ru-RU" b="1" dirty="0" smtClean="0"/>
              <a:t>    В </a:t>
            </a:r>
            <a:r>
              <a:rPr lang="ru-RU" b="1" dirty="0" err="1"/>
              <a:t>В</a:t>
            </a:r>
            <a:r>
              <a:rPr lang="ru-RU" b="1" dirty="0" err="1" smtClean="0"/>
              <a:t>остосном</a:t>
            </a:r>
            <a:r>
              <a:rPr lang="ru-RU" b="1" dirty="0" smtClean="0"/>
              <a:t> поселка </a:t>
            </a:r>
            <a:r>
              <a:rPr lang="ru-RU" b="1" dirty="0" err="1"/>
              <a:t>Ходажуев</a:t>
            </a:r>
            <a:r>
              <a:rPr lang="ru-RU" b="1" dirty="0"/>
              <a:t> (</a:t>
            </a:r>
            <a:r>
              <a:rPr lang="ru-RU" b="1" dirty="0" err="1"/>
              <a:t>Мачжурия</a:t>
            </a:r>
            <a:r>
              <a:rPr lang="ru-RU" b="1" dirty="0"/>
              <a:t>) </a:t>
            </a:r>
            <a:r>
              <a:rPr lang="ru-RU" b="1" dirty="0" smtClean="0"/>
              <a:t>мой прадедушка </a:t>
            </a:r>
            <a:r>
              <a:rPr lang="ru-RU" b="1" dirty="0"/>
              <a:t>проявил смелость, мужество и </a:t>
            </a:r>
            <a:r>
              <a:rPr lang="ru-RU" b="1" dirty="0" err="1"/>
              <a:t>бестрашие</a:t>
            </a:r>
            <a:r>
              <a:rPr lang="ru-RU" b="1" dirty="0"/>
              <a:t>. </a:t>
            </a:r>
            <a:endParaRPr lang="ru-RU" b="1" dirty="0" smtClean="0"/>
          </a:p>
          <a:p>
            <a:pPr algn="just"/>
            <a:r>
              <a:rPr lang="ru-RU" b="1" dirty="0" smtClean="0"/>
              <a:t>    Во время </a:t>
            </a:r>
            <a:r>
              <a:rPr lang="ru-RU" b="1" dirty="0"/>
              <a:t>перехода вблизи Волги в </a:t>
            </a:r>
            <a:r>
              <a:rPr lang="ru-RU" b="1" dirty="0" smtClean="0"/>
              <a:t>контратаку, Артем Антонович </a:t>
            </a:r>
            <a:r>
              <a:rPr lang="ru-RU" b="1" dirty="0"/>
              <a:t>под </a:t>
            </a:r>
            <a:r>
              <a:rPr lang="ru-RU" b="1" dirty="0" err="1"/>
              <a:t>артеллерийским</a:t>
            </a:r>
            <a:r>
              <a:rPr lang="ru-RU" b="1" dirty="0"/>
              <a:t> и сильным </a:t>
            </a:r>
            <a:r>
              <a:rPr lang="ru-RU" b="1" dirty="0" smtClean="0"/>
              <a:t> огнем, подпустив </a:t>
            </a:r>
            <a:r>
              <a:rPr lang="ru-RU" b="1" dirty="0"/>
              <a:t>пехоту </a:t>
            </a:r>
            <a:r>
              <a:rPr lang="ru-RU" b="1" dirty="0" smtClean="0"/>
              <a:t>врагов на </a:t>
            </a:r>
            <a:r>
              <a:rPr lang="ru-RU" b="1" dirty="0"/>
              <a:t>близкое </a:t>
            </a:r>
            <a:r>
              <a:rPr lang="ru-RU" b="1" dirty="0" smtClean="0"/>
              <a:t>расстояние, </a:t>
            </a:r>
            <a:r>
              <a:rPr lang="ru-RU" b="1" dirty="0"/>
              <a:t>не щадя своей </a:t>
            </a:r>
            <a:r>
              <a:rPr lang="ru-RU" b="1" dirty="0" smtClean="0"/>
              <a:t>жизни, </a:t>
            </a:r>
            <a:r>
              <a:rPr lang="ru-RU" b="1" dirty="0"/>
              <a:t>выдвинул свое орудие на прямую </a:t>
            </a:r>
            <a:r>
              <a:rPr lang="ru-RU" b="1" dirty="0" smtClean="0"/>
              <a:t>наводку и </a:t>
            </a:r>
            <a:r>
              <a:rPr lang="ru-RU" b="1" dirty="0"/>
              <a:t>в упор стал расстреливать. </a:t>
            </a:r>
            <a:endParaRPr lang="ru-RU" b="1" dirty="0" smtClean="0"/>
          </a:p>
          <a:p>
            <a:pPr algn="just"/>
            <a:r>
              <a:rPr lang="ru-RU" b="1" dirty="0" smtClean="0"/>
              <a:t>     Уничтожив  </a:t>
            </a:r>
            <a:r>
              <a:rPr lang="ru-RU" b="1" dirty="0"/>
              <a:t>своим </a:t>
            </a:r>
            <a:r>
              <a:rPr lang="ru-RU" b="1" dirty="0" smtClean="0"/>
              <a:t>огнем, при помощи гранаты, </a:t>
            </a:r>
            <a:r>
              <a:rPr lang="ru-RU" b="1" dirty="0"/>
              <a:t>два ручных </a:t>
            </a:r>
            <a:r>
              <a:rPr lang="ru-RU" b="1" dirty="0" smtClean="0"/>
              <a:t>пулемета, он задержал часть и </a:t>
            </a:r>
            <a:r>
              <a:rPr lang="ru-RU" b="1" dirty="0"/>
              <a:t>это не дало противнику захватить батарею 675 стрелкового полка</a:t>
            </a:r>
            <a:r>
              <a:rPr lang="ru-RU" b="1" dirty="0" smtClean="0"/>
              <a:t>.</a:t>
            </a:r>
          </a:p>
          <a:p>
            <a:pPr algn="just"/>
            <a:r>
              <a:rPr lang="ru-RU" b="1" u="sng" dirty="0" smtClean="0">
                <a:solidFill>
                  <a:srgbClr val="002060"/>
                </a:solidFill>
              </a:rPr>
              <a:t>     Работу выполнила:</a:t>
            </a:r>
          </a:p>
          <a:p>
            <a:pPr algn="just"/>
            <a:r>
              <a:rPr lang="ru-RU" b="1" dirty="0" smtClean="0"/>
              <a:t>     Татаркина Юлия 6 </a:t>
            </a:r>
            <a:r>
              <a:rPr lang="ru-RU" b="1" dirty="0" err="1" smtClean="0"/>
              <a:t>кл</a:t>
            </a:r>
            <a:r>
              <a:rPr lang="ru-RU" b="1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http://s_osin.cha.edu54.ru/images/p70_risunok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672" y="282960"/>
            <a:ext cx="2016224" cy="3064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068960" y="611560"/>
            <a:ext cx="3429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Чехлов </a:t>
            </a:r>
          </a:p>
          <a:p>
            <a:pPr algn="ctr"/>
            <a:r>
              <a:rPr lang="ru-RU" sz="4800" b="1" dirty="0">
                <a:solidFill>
                  <a:srgbClr val="002060"/>
                </a:solidFill>
              </a:rPr>
              <a:t>Артем </a:t>
            </a:r>
          </a:p>
          <a:p>
            <a:pPr algn="ctr"/>
            <a:r>
              <a:rPr lang="ru-RU" sz="4800" b="1" dirty="0">
                <a:solidFill>
                  <a:srgbClr val="002060"/>
                </a:solidFill>
              </a:rPr>
              <a:t>Антонович</a:t>
            </a:r>
            <a:endParaRPr lang="ru-RU" sz="4800" dirty="0"/>
          </a:p>
        </p:txBody>
      </p:sp>
      <p:pic>
        <p:nvPicPr>
          <p:cNvPr id="6" name="Рисунок 5" descr="http://podvignaroda.ru/filter/filterimage?path=VS/341/033-0687572-2708%2b022-2707/00000332_1.jpg&amp;id=39209406&amp;id1=f7e78043a843d7906e1763b3062e263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4864" y="7524328"/>
            <a:ext cx="4173656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4061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90" y="214282"/>
            <a:ext cx="2090612" cy="25016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000240" y="571472"/>
            <a:ext cx="48577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+mj-lt"/>
              </a:rPr>
              <a:t>Шарафутдинов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+mj-lt"/>
              </a:rPr>
              <a:t>Михаил 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+mj-lt"/>
              </a:rPr>
              <a:t>Максимович</a:t>
            </a:r>
            <a:endParaRPr lang="ru-RU" sz="4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90" y="2843808"/>
            <a:ext cx="64294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     Родился он 25 октября 1927 года в селе Удинка Юргинского района Кемеровской области. </a:t>
            </a:r>
          </a:p>
          <a:p>
            <a:pPr algn="just"/>
            <a:r>
              <a:rPr lang="ru-RU" b="1" dirty="0" smtClean="0"/>
              <a:t>     Призван  Чановским РВК Новосибирской области 26 ноября 1944 года. </a:t>
            </a:r>
          </a:p>
          <a:p>
            <a:pPr algn="just"/>
            <a:r>
              <a:rPr lang="ru-RU" b="1" dirty="0" smtClean="0"/>
              <a:t>     Принимал участие в боях против японских империалистов. Был награжден медалью «За победу над Японией». </a:t>
            </a:r>
          </a:p>
          <a:p>
            <a:pPr algn="just"/>
            <a:r>
              <a:rPr lang="ru-RU" b="1" dirty="0" smtClean="0"/>
              <a:t>     Демобилизовался 01 июня 1951 года. Умер 04 апреля 1991 года.</a:t>
            </a:r>
          </a:p>
          <a:p>
            <a:pPr algn="just"/>
            <a:r>
              <a:rPr lang="ru-RU" b="1" u="sng" dirty="0" smtClean="0">
                <a:solidFill>
                  <a:srgbClr val="002060"/>
                </a:solidFill>
              </a:rPr>
              <a:t>     Работу выполнила:</a:t>
            </a:r>
          </a:p>
          <a:p>
            <a:pPr algn="just"/>
            <a:r>
              <a:rPr lang="ru-RU" b="1" dirty="0" smtClean="0"/>
              <a:t> Кононова Елена</a:t>
            </a:r>
          </a:p>
          <a:p>
            <a:pPr algn="just"/>
            <a:r>
              <a:rPr lang="ru-RU" b="1" dirty="0" smtClean="0"/>
              <a:t>      7 кл.</a:t>
            </a:r>
          </a:p>
          <a:p>
            <a:pPr algn="just"/>
            <a:endParaRPr lang="ru-RU" b="1" dirty="0" smtClean="0"/>
          </a:p>
          <a:p>
            <a:endParaRPr lang="ru-RU" b="1" dirty="0"/>
          </a:p>
        </p:txBody>
      </p:sp>
      <p:pic>
        <p:nvPicPr>
          <p:cNvPr id="9" name="Рисунок 8" descr="Безымянны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735" y="5246393"/>
            <a:ext cx="3609975" cy="2266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90" y="6398937"/>
            <a:ext cx="3071834" cy="2228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500042" y="357158"/>
            <a:ext cx="6072230" cy="84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Проект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" Нет в России семьи такой, где не памятен был свой герой "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      Участники проекта: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ученики, педагоги, родители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       Сроки реализации: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март - май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       Проблема: </a:t>
            </a:r>
            <a:endParaRPr kumimoji="0" lang="ru-RU" sz="20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  Прошло много времени со Дня Победы нашего народа в Великой Отечественной войне, и учащиеся  школы и их многие родители мало знают об этой войне, не задумываются, какой след оставила война в их семьях?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        Гипотеза: </a:t>
            </a:r>
            <a:endParaRPr kumimoji="0" lang="ru-RU" sz="20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   Живых свидетелей событий военного времени с каждым годом становится все меньше. Это люди преклонного возраста - прадедушки и прабабушки учащихся  школы. Возможно, их родственники были участниками Великой Отечественной войны, работали в тылу и внесли вклад в Победу над фашистской Германией.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         Цель проекта:</a:t>
            </a:r>
            <a:endParaRPr kumimoji="0" lang="ru-RU" sz="20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   Формирование духовно-нравственных качеств личности учащихся; сохранение преемственности поколений; развитие навыков проектно - исследовательской деятельности.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00042" y="500034"/>
            <a:ext cx="6000792" cy="7484290"/>
          </a:xfrm>
        </p:spPr>
        <p:txBody>
          <a:bodyPr>
            <a:normAutofit fontScale="92500" lnSpcReduction="10000"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ru-RU" b="1" u="sng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lang="ru-RU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: </a:t>
            </a:r>
            <a:endParaRPr lang="ru-RU" b="1" dirty="0" smtClean="0">
              <a:solidFill>
                <a:srgbClr val="FF0000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b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       Расширить знания учащихся о Великой Отечественной войне;</a:t>
            </a:r>
            <a:endParaRPr lang="ru-RU" b="1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b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       Собрать информации о родственниках, погибших в годы войны;</a:t>
            </a:r>
            <a:endParaRPr lang="ru-RU" b="1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b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       Взять интервью у родителей о жизни родственников в годы войны;</a:t>
            </a:r>
            <a:endParaRPr lang="ru-RU" b="1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b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       Оформить страницы книги памяти «Знать, чтобы помнить…» о жизни родственников в годы войны;</a:t>
            </a:r>
            <a:endParaRPr lang="ru-RU" b="1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b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       Принять участие в областной акции «Бессмертный полк»</a:t>
            </a:r>
            <a:endParaRPr lang="ru-RU" b="1" dirty="0" smtClean="0">
              <a:solidFill>
                <a:schemeClr val="tx1"/>
              </a:solidFill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ru-RU" b="1" u="sng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Ожидаемые результаты: </a:t>
            </a:r>
            <a:endParaRPr lang="ru-RU" b="1" u="sng" dirty="0" smtClean="0">
              <a:solidFill>
                <a:srgbClr val="FF0000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b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       приобретение навыков поисково-исследовательской работы;</a:t>
            </a:r>
            <a:endParaRPr lang="ru-RU" b="1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b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       расширение знаний о Великой Отечественной войне;</a:t>
            </a:r>
            <a:endParaRPr lang="ru-RU" b="1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b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       сохранение памяти о суровых годах жизни своих предков;</a:t>
            </a:r>
            <a:endParaRPr lang="ru-RU" b="1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b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        </a:t>
            </a:r>
            <a:r>
              <a:rPr lang="ru-RU" b="1" u="sng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Главный результат: </a:t>
            </a:r>
            <a:endParaRPr lang="ru-RU" b="1" u="sng" dirty="0" smtClean="0">
              <a:solidFill>
                <a:srgbClr val="FF0000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b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        Создание страниц памяти в свои семейные архивы, из которых дети </a:t>
            </a:r>
            <a:endParaRPr lang="ru-RU" b="1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b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составят  книгу памяти «Знать, чтобы помнить …»;</a:t>
            </a:r>
            <a:endParaRPr lang="ru-RU" b="1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b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        Участие в областной акции «Бессмертный полк».</a:t>
            </a:r>
            <a:endParaRPr lang="ru-RU" b="1" dirty="0" smtClean="0">
              <a:solidFill>
                <a:schemeClr val="tx1"/>
              </a:solidFill>
              <a:cs typeface="Arial" pitchFamily="34" charset="0"/>
            </a:endParaRPr>
          </a:p>
          <a:p>
            <a:pPr algn="just"/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28604" y="357159"/>
            <a:ext cx="6000792" cy="7555728"/>
          </a:xfrm>
        </p:spPr>
        <p:txBody>
          <a:bodyPr/>
          <a:lstStyle/>
          <a:p>
            <a:r>
              <a:rPr lang="ru-RU" b="1" dirty="0" smtClean="0"/>
              <a:t>      </a:t>
            </a:r>
            <a:r>
              <a:rPr lang="ru-RU" b="1" u="sng" dirty="0" smtClean="0">
                <a:solidFill>
                  <a:srgbClr val="FF0000"/>
                </a:solidFill>
              </a:rPr>
              <a:t> Этапы работы над проектом:</a:t>
            </a:r>
            <a:endParaRPr lang="ru-RU" u="sng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604" y="928662"/>
          <a:ext cx="6000792" cy="7770944"/>
        </p:xfrm>
        <a:graphic>
          <a:graphicData uri="http://schemas.openxmlformats.org/drawingml/2006/table">
            <a:tbl>
              <a:tblPr/>
              <a:tblGrid>
                <a:gridCol w="556854"/>
                <a:gridCol w="1540848"/>
                <a:gridCol w="704618"/>
                <a:gridCol w="1627055"/>
                <a:gridCol w="1571417"/>
              </a:tblGrid>
              <a:tr h="8565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520" marR="18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Этап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520" marR="18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Срок реализации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520" marR="18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Краткое содержание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520" marR="18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Ответственные 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520" marR="18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99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520" marR="18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Подготовительный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520" marR="18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март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520" marR="18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Анализ проблемы, постановка цели, определение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задач.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520" marR="18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Михайлова Е.В.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520" marR="18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18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520" marR="18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Поисковый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520" marR="18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март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520" marR="18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Сбор информации: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Интервью с родителями, родственниками;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Беседа;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Фото, видео репортаж;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Посещение сайтов: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http://obd-memorial.ru/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http://www.podvignaroda.ru/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http://sibmemorial.ru/html/index.html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520" marR="18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Михайлова Е.В.;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Классные руководители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520" marR="18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90" y="500034"/>
          <a:ext cx="6429421" cy="8429684"/>
        </p:xfrm>
        <a:graphic>
          <a:graphicData uri="http://schemas.openxmlformats.org/drawingml/2006/table">
            <a:tbl>
              <a:tblPr/>
              <a:tblGrid>
                <a:gridCol w="428628"/>
                <a:gridCol w="1772735"/>
                <a:gridCol w="902495"/>
                <a:gridCol w="1822837"/>
                <a:gridCol w="1502726"/>
              </a:tblGrid>
              <a:tr h="35968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b="1" dirty="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520" marR="18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  <a:cs typeface="Times New Roman"/>
                        </a:rPr>
                        <a:t>Познавательно -практический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520" marR="18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  <a:cs typeface="Times New Roman"/>
                        </a:rPr>
                        <a:t>Апрель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520" marR="18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  <a:cs typeface="Times New Roman"/>
                        </a:rPr>
                        <a:t>Анализ полученной информации;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  <a:cs typeface="Times New Roman"/>
                        </a:rPr>
                        <a:t>Работа над созданием книги памяти «Знать, чтобы помнить …»;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  <a:cs typeface="Times New Roman"/>
                        </a:rPr>
                        <a:t>Публикация полученной информации на школьном сайте.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520" marR="18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  <a:cs typeface="Times New Roman"/>
                        </a:rPr>
                        <a:t>Михайлова Е.В.;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  <a:cs typeface="Times New Roman"/>
                        </a:rPr>
                        <a:t>Классные руководители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520" marR="18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8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b="1" dirty="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520" marR="18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Times New Roman"/>
                          <a:cs typeface="Times New Roman"/>
                        </a:rPr>
                        <a:t>Заключительный</a:t>
                      </a:r>
                      <a:endParaRPr lang="ru-RU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520" marR="18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Times New Roman"/>
                          <a:cs typeface="Times New Roman"/>
                        </a:rPr>
                        <a:t>Май</a:t>
                      </a:r>
                      <a:endParaRPr lang="ru-RU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520" marR="18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1" dirty="0">
                          <a:latin typeface="+mn-lt"/>
                          <a:ea typeface="Times New Roman"/>
                          <a:cs typeface="Times New Roman"/>
                        </a:rPr>
                        <a:t>Демонстрация полученных результатов учащимися, 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1" dirty="0">
                          <a:latin typeface="+mn-lt"/>
                          <a:ea typeface="Times New Roman"/>
                          <a:cs typeface="Times New Roman"/>
                        </a:rPr>
                        <a:t>Представление  книги памяти 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«Знать, чтобы помнить»;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Участие в областной </a:t>
                      </a: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акции«Бессмертный </a:t>
                      </a: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полк»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520" marR="18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  <a:cs typeface="Times New Roman"/>
                        </a:rPr>
                        <a:t>Михайлова Е.В.;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  <a:cs typeface="Times New Roman"/>
                        </a:rPr>
                        <a:t>Классные руководители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520" marR="18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85728" y="2714612"/>
            <a:ext cx="6286544" cy="5786478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endParaRPr lang="ru-RU" sz="1800" b="1" dirty="0" smtClean="0"/>
          </a:p>
          <a:p>
            <a:pPr algn="just">
              <a:buNone/>
            </a:pPr>
            <a:endParaRPr lang="ru-RU" sz="1800" b="1" dirty="0" smtClean="0"/>
          </a:p>
          <a:p>
            <a:pPr algn="just">
              <a:buNone/>
            </a:pPr>
            <a:endParaRPr lang="ru-RU" sz="1800" b="1" dirty="0" smtClean="0"/>
          </a:p>
          <a:p>
            <a:pPr algn="just">
              <a:buNone/>
            </a:pPr>
            <a:r>
              <a:rPr lang="ru-RU" sz="1800" b="1" dirty="0" smtClean="0"/>
              <a:t>       Мой прадед Алеев Зульхарнай Шакирович родился в 1912 году.</a:t>
            </a:r>
          </a:p>
          <a:p>
            <a:pPr algn="just">
              <a:buNone/>
            </a:pPr>
            <a:r>
              <a:rPr lang="ru-RU" sz="1800" b="1" dirty="0" smtClean="0"/>
              <a:t>       Когда началась война ему было 29 лет. У него была своя семья. Жена Фарида и дети. Но он не раздумывая, с первых дней войны ушел на фронт.</a:t>
            </a:r>
          </a:p>
          <a:p>
            <a:pPr algn="just">
              <a:buNone/>
            </a:pPr>
            <a:r>
              <a:rPr lang="ru-RU" sz="1800" b="1" dirty="0" smtClean="0"/>
              <a:t>       Прошел  всю войну с первого до последнего ее дня, артиллеристом.</a:t>
            </a:r>
          </a:p>
          <a:p>
            <a:pPr algn="just">
              <a:buNone/>
            </a:pPr>
            <a:r>
              <a:rPr lang="ru-RU" sz="1800" b="1" dirty="0" smtClean="0"/>
              <a:t>       Мой прадед был заряжающим. Он должен был уметь оборудовать огневую позицию и замаскировать ее, быстро привести орудие в боевое положение, хорошо ориентироваться с обстановке боя. При ведении огня он заряжал орудие, производил выстрел и следил за механизмом. Так мой прадед внес свой вклад в Победу.</a:t>
            </a:r>
          </a:p>
          <a:p>
            <a:pPr algn="just">
              <a:buNone/>
            </a:pPr>
            <a:r>
              <a:rPr lang="ru-RU" sz="1800" b="1" dirty="0" smtClean="0"/>
              <a:t>       После окончания войны он вернулся в родную деревню Белехта, восстанавливать колхоз «Знамя коммунизма».</a:t>
            </a:r>
          </a:p>
          <a:p>
            <a:pPr algn="just">
              <a:buNone/>
            </a:pPr>
            <a:r>
              <a:rPr lang="ru-RU" sz="1800" b="1" dirty="0" smtClean="0"/>
              <a:t>       Умер 15 ноября 1968 года.</a:t>
            </a:r>
          </a:p>
          <a:p>
            <a:pPr algn="just">
              <a:buNone/>
            </a:pPr>
            <a:r>
              <a:rPr lang="ru-RU" sz="1800" b="1" dirty="0" smtClean="0"/>
              <a:t>       </a:t>
            </a:r>
            <a:r>
              <a:rPr lang="ru-RU" sz="1800" b="1" u="sng" dirty="0" smtClean="0">
                <a:solidFill>
                  <a:srgbClr val="002060"/>
                </a:solidFill>
              </a:rPr>
              <a:t>Работу выполнил:</a:t>
            </a:r>
          </a:p>
          <a:p>
            <a:pPr algn="just">
              <a:buNone/>
            </a:pPr>
            <a:r>
              <a:rPr lang="ru-RU" sz="1800" b="1" dirty="0" smtClean="0"/>
              <a:t>       Генеберг Михаил 3 кл.</a:t>
            </a:r>
          </a:p>
          <a:p>
            <a:pPr algn="just">
              <a:buNone/>
            </a:pPr>
            <a:endParaRPr lang="ru-RU" sz="1800" b="1" dirty="0" smtClean="0"/>
          </a:p>
          <a:p>
            <a:pPr algn="just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43248" y="571472"/>
            <a:ext cx="33575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Алеев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Зульхарнай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Шакирович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F:\Новая папка\йй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7215206"/>
            <a:ext cx="2865886" cy="1586284"/>
          </a:xfrm>
          <a:prstGeom prst="rect">
            <a:avLst/>
          </a:prstGeom>
          <a:noFill/>
        </p:spPr>
      </p:pic>
      <p:pic>
        <p:nvPicPr>
          <p:cNvPr id="1026" name="Picture 2" descr="Z:\Учителя\Кононова О.В\scan_767.jpg"/>
          <p:cNvPicPr>
            <a:picLocks noChangeAspect="1" noChangeArrowheads="1"/>
          </p:cNvPicPr>
          <p:nvPr/>
        </p:nvPicPr>
        <p:blipFill>
          <a:blip r:embed="rId3" cstate="print"/>
          <a:srcRect l="31108" t="24440" r="24496" b="38142"/>
          <a:stretch>
            <a:fillRect/>
          </a:stretch>
        </p:blipFill>
        <p:spPr bwMode="auto">
          <a:xfrm>
            <a:off x="500042" y="428596"/>
            <a:ext cx="2337560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32656" y="2483768"/>
            <a:ext cx="6120680" cy="604867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1600" b="1" dirty="0" smtClean="0"/>
              <a:t>     Мой прадед Артамонов Николай Дмитриевич родился в 1915 года 19 декабря в простой рабочей семье.</a:t>
            </a:r>
          </a:p>
          <a:p>
            <a:pPr algn="just"/>
            <a:r>
              <a:rPr lang="ru-RU" sz="1600" b="1" dirty="0" smtClean="0"/>
              <a:t>     В семье было 8 человек. Рано пошел работать еще мальчиком. На фронт пошел, когда ему было 26 лет. У него в то время была своя семья – трое детей, жена и старые родители.</a:t>
            </a:r>
          </a:p>
          <a:p>
            <a:pPr algn="just"/>
            <a:r>
              <a:rPr lang="ru-RU" sz="1600" b="1" dirty="0" smtClean="0"/>
              <a:t>     Его жена – Артамонова Евдокия Ивановна тоже была из простой большой рабочей семьи.</a:t>
            </a:r>
          </a:p>
          <a:p>
            <a:pPr algn="just"/>
            <a:r>
              <a:rPr lang="ru-RU" sz="1600" b="1" dirty="0" smtClean="0"/>
              <a:t>     У прадеда пять медалей: «За отвагу», «За взятие Кенигсберга», а остальные баба не помнит. Она держала их в руках.</a:t>
            </a:r>
          </a:p>
          <a:p>
            <a:pPr algn="just"/>
            <a:r>
              <a:rPr lang="ru-RU" sz="1600" b="1" dirty="0" smtClean="0"/>
              <a:t>     Вернулся он с фронта контуженный. Все пальцы рук были согнуты и плохо слышал. Потом понемногу пальцы руки стали разгибаться, а два пальца на правой руке, так и остались согнутыми.</a:t>
            </a:r>
          </a:p>
          <a:p>
            <a:pPr algn="just"/>
            <a:r>
              <a:rPr lang="ru-RU" sz="1600" b="1" dirty="0" smtClean="0"/>
              <a:t>     Пошел опять работать в своем родном селе, пахал на конях, сеяли, косили, сено метали вручную.</a:t>
            </a:r>
          </a:p>
          <a:p>
            <a:pPr algn="just"/>
            <a:r>
              <a:rPr lang="ru-RU" sz="1600" b="1" dirty="0" smtClean="0"/>
              <a:t>     После войны еще родились 6 детей, трое из них умерли.</a:t>
            </a:r>
          </a:p>
          <a:p>
            <a:pPr algn="just"/>
            <a:r>
              <a:rPr lang="ru-RU" sz="1600" b="1" dirty="0" smtClean="0"/>
              <a:t>Всю свою жизнь, мой прадед жил и работал на своей родной земле.</a:t>
            </a:r>
            <a:r>
              <a:rPr lang="ru-RU" sz="1600" b="1" dirty="0"/>
              <a:t> </a:t>
            </a:r>
            <a:r>
              <a:rPr lang="ru-RU" sz="1600" b="1" dirty="0" smtClean="0"/>
              <a:t>Очень любил коней, ухаживал за ними более 20 – </a:t>
            </a:r>
            <a:r>
              <a:rPr lang="ru-RU" sz="1600" b="1" dirty="0" err="1" smtClean="0"/>
              <a:t>ти</a:t>
            </a:r>
            <a:r>
              <a:rPr lang="ru-RU" sz="1600" b="1" dirty="0" smtClean="0"/>
              <a:t> лет.</a:t>
            </a:r>
          </a:p>
          <a:p>
            <a:pPr algn="just"/>
            <a:r>
              <a:rPr lang="ru-RU" sz="1600" b="1" dirty="0" smtClean="0"/>
              <a:t>     В 1976 году он тяжело заболел и в 1978 году 12 марта умер.</a:t>
            </a:r>
          </a:p>
          <a:p>
            <a:pPr algn="just"/>
            <a:r>
              <a:rPr lang="ru-RU" sz="1600" b="1" dirty="0" smtClean="0"/>
              <a:t>     </a:t>
            </a:r>
            <a:r>
              <a:rPr lang="ru-RU" sz="1600" b="1" u="sng" dirty="0" smtClean="0">
                <a:solidFill>
                  <a:srgbClr val="002060"/>
                </a:solidFill>
              </a:rPr>
              <a:t>Работу выполнили:</a:t>
            </a:r>
          </a:p>
          <a:p>
            <a:pPr algn="just"/>
            <a:r>
              <a:rPr lang="ru-RU" sz="1600" b="1" dirty="0" smtClean="0"/>
              <a:t>     Горячая Светлана 3 </a:t>
            </a:r>
            <a:r>
              <a:rPr lang="ru-RU" sz="1600" b="1" dirty="0" err="1" smtClean="0"/>
              <a:t>кл</a:t>
            </a:r>
            <a:r>
              <a:rPr lang="ru-RU" sz="1600" b="1" dirty="0" smtClean="0"/>
              <a:t>.</a:t>
            </a:r>
          </a:p>
          <a:p>
            <a:pPr algn="just"/>
            <a:r>
              <a:rPr lang="ru-RU" sz="1600" b="1" dirty="0" smtClean="0"/>
              <a:t>     Горячий Дмитрий 2 </a:t>
            </a:r>
            <a:r>
              <a:rPr lang="ru-RU" sz="1600" b="1" dirty="0" err="1" smtClean="0"/>
              <a:t>кл</a:t>
            </a:r>
            <a:r>
              <a:rPr lang="ru-RU" sz="1600" b="1" dirty="0" smtClean="0"/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24944" y="395536"/>
            <a:ext cx="3429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Артамонов 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Николай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Дмитриевич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5" name="Picture 2" descr="F:\Новая папка\йй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4984" y="7380312"/>
            <a:ext cx="2865886" cy="15862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8667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57166" y="3357554"/>
            <a:ext cx="6286544" cy="380673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/>
              <a:t>      Родился в селе Орловка </a:t>
            </a:r>
            <a:r>
              <a:rPr lang="ru-RU" b="1" dirty="0" err="1" smtClean="0"/>
              <a:t>Кыштовского</a:t>
            </a:r>
            <a:r>
              <a:rPr lang="ru-RU" b="1" dirty="0" smtClean="0"/>
              <a:t> района Новосибирской области в 1907 году. Призван </a:t>
            </a:r>
            <a:r>
              <a:rPr lang="ru-RU" b="1" dirty="0" err="1" smtClean="0"/>
              <a:t>Кыштовским</a:t>
            </a:r>
            <a:r>
              <a:rPr lang="ru-RU" b="1" dirty="0" smtClean="0"/>
              <a:t> РВК в 1941 году.</a:t>
            </a:r>
          </a:p>
          <a:p>
            <a:pPr algn="just"/>
            <a:r>
              <a:rPr lang="ru-RU" b="1" dirty="0" smtClean="0"/>
              <a:t>      Участвовал в боях за освобождение Ленинграда. Имеет много наград.</a:t>
            </a:r>
          </a:p>
          <a:p>
            <a:pPr algn="just"/>
            <a:r>
              <a:rPr lang="ru-RU" b="1" dirty="0" smtClean="0"/>
              <a:t>     Демобилизовался в 1943 году. Умер в 1987 году.</a:t>
            </a:r>
          </a:p>
          <a:p>
            <a:pPr algn="just"/>
            <a:r>
              <a:rPr lang="ru-RU" b="1" dirty="0" smtClean="0"/>
              <a:t>     </a:t>
            </a:r>
            <a:r>
              <a:rPr lang="ru-RU" b="1" u="sng" dirty="0" smtClean="0">
                <a:solidFill>
                  <a:srgbClr val="002060"/>
                </a:solidFill>
              </a:rPr>
              <a:t>Работу выполнили:</a:t>
            </a:r>
          </a:p>
          <a:p>
            <a:pPr algn="just"/>
            <a:r>
              <a:rPr lang="ru-RU" b="1" dirty="0" smtClean="0"/>
              <a:t>Жданов Денис 7 </a:t>
            </a:r>
            <a:r>
              <a:rPr lang="ru-RU" b="1" dirty="0" err="1" smtClean="0"/>
              <a:t>кл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smtClean="0"/>
              <a:t>Жданова Мария 7 </a:t>
            </a:r>
            <a:r>
              <a:rPr lang="ru-RU" b="1" dirty="0" err="1" smtClean="0"/>
              <a:t>кл</a:t>
            </a:r>
            <a:r>
              <a:rPr lang="ru-RU" b="1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71744" y="428596"/>
            <a:ext cx="4071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Василков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Иван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Васильевич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7" name="Picture 2" descr="F:\Новая папка\йй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6398" y="6948264"/>
            <a:ext cx="2865886" cy="1586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Новая папка\йй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5024" y="7518093"/>
            <a:ext cx="25812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2656" y="3491880"/>
            <a:ext cx="6192688" cy="5328592"/>
          </a:xfrm>
        </p:spPr>
        <p:txBody>
          <a:bodyPr numCol="1">
            <a:normAutofit fontScale="92500" lnSpcReduction="20000"/>
          </a:bodyPr>
          <a:lstStyle/>
          <a:p>
            <a:pPr algn="just"/>
            <a:r>
              <a:rPr lang="ru-RU" b="1" dirty="0" smtClean="0"/>
              <a:t>       Мой </a:t>
            </a:r>
            <a:r>
              <a:rPr lang="ru-RU" b="1" dirty="0"/>
              <a:t>прадедушка, </a:t>
            </a:r>
            <a:r>
              <a:rPr lang="ru-RU" b="1" dirty="0" err="1"/>
              <a:t>Гудовский</a:t>
            </a:r>
            <a:r>
              <a:rPr lang="ru-RU" b="1" dirty="0"/>
              <a:t> Павел Адамович, родился в 1916 году. Он сначала попал на финскую войну, потом началась Великая Отечественная.   В первые месяцы войны дед участвовал в обороне Киева и попал в плен. </a:t>
            </a:r>
          </a:p>
          <a:p>
            <a:pPr algn="just"/>
            <a:r>
              <a:rPr lang="ru-RU" b="1" dirty="0"/>
              <a:t>       Сразу после окончания войны его отправили на восток , на Японскую войну. Вернулся  домой только в 1947 году, был ранен. </a:t>
            </a:r>
          </a:p>
          <a:p>
            <a:pPr algn="just"/>
            <a:r>
              <a:rPr lang="ru-RU" b="1" dirty="0"/>
              <a:t>У него есть награды за добросовестный труд после войны и юбилейные.</a:t>
            </a:r>
          </a:p>
          <a:p>
            <a:pPr algn="just"/>
            <a:r>
              <a:rPr lang="ru-RU" b="1" dirty="0"/>
              <a:t>       Мой прадед был человеком очень добрым и спокойным. </a:t>
            </a:r>
          </a:p>
          <a:p>
            <a:pPr algn="just"/>
            <a:r>
              <a:rPr lang="ru-RU" b="1" dirty="0"/>
              <a:t>Умер в 1985 году.</a:t>
            </a:r>
          </a:p>
          <a:p>
            <a:r>
              <a:rPr lang="ru-RU" dirty="0"/>
              <a:t> </a:t>
            </a:r>
            <a:r>
              <a:rPr lang="ru-RU" b="1" u="sng" dirty="0" smtClean="0">
                <a:solidFill>
                  <a:srgbClr val="002060"/>
                </a:solidFill>
              </a:rPr>
              <a:t>Работу выполнил:</a:t>
            </a:r>
          </a:p>
          <a:p>
            <a:pPr algn="just">
              <a:lnSpc>
                <a:spcPts val="2640"/>
              </a:lnSpc>
            </a:pPr>
            <a:r>
              <a:rPr lang="ru-RU" b="1" dirty="0" err="1" smtClean="0"/>
              <a:t>Дузь</a:t>
            </a:r>
            <a:r>
              <a:rPr lang="ru-RU" b="1" dirty="0" smtClean="0"/>
              <a:t> Анатолий 6 </a:t>
            </a:r>
            <a:r>
              <a:rPr lang="ru-RU" b="1" dirty="0" err="1" smtClean="0"/>
              <a:t>кл</a:t>
            </a:r>
            <a:r>
              <a:rPr lang="ru-RU" b="1" dirty="0" smtClean="0"/>
              <a:t>.</a:t>
            </a:r>
            <a:endParaRPr lang="ru-RU" b="1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4944" y="467544"/>
            <a:ext cx="3672408" cy="3024335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 err="1">
                <a:solidFill>
                  <a:srgbClr val="002060"/>
                </a:solidFill>
                <a:effectLst/>
              </a:rPr>
              <a:t>Гудовский</a:t>
            </a:r>
            <a:r>
              <a:rPr lang="ru-RU" sz="4800" dirty="0">
                <a:solidFill>
                  <a:srgbClr val="002060"/>
                </a:solidFill>
                <a:effectLst/>
              </a:rPr>
              <a:t> </a:t>
            </a:r>
            <a:r>
              <a:rPr lang="ru-RU" sz="480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4800" dirty="0" smtClean="0">
                <a:solidFill>
                  <a:srgbClr val="002060"/>
                </a:solidFill>
                <a:effectLst/>
              </a:rPr>
            </a:br>
            <a:r>
              <a:rPr lang="ru-RU" sz="4800" dirty="0" smtClean="0">
                <a:solidFill>
                  <a:srgbClr val="002060"/>
                </a:solidFill>
                <a:effectLst/>
              </a:rPr>
              <a:t>Павел </a:t>
            </a:r>
            <a:br>
              <a:rPr lang="ru-RU" sz="4800" dirty="0" smtClean="0">
                <a:solidFill>
                  <a:srgbClr val="002060"/>
                </a:solidFill>
                <a:effectLst/>
              </a:rPr>
            </a:br>
            <a:r>
              <a:rPr lang="ru-RU" sz="4800" dirty="0" smtClean="0">
                <a:solidFill>
                  <a:srgbClr val="002060"/>
                </a:solidFill>
                <a:effectLst/>
              </a:rPr>
              <a:t>Адамович</a:t>
            </a:r>
            <a:endParaRPr lang="ru-RU" sz="48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\\Server\сетевой_диск\Учителя\Хурамшина З Т\песни 9 мая\scan_724.jpg"/>
          <p:cNvPicPr/>
          <p:nvPr/>
        </p:nvPicPr>
        <p:blipFill>
          <a:blip r:embed="rId3" cstate="print"/>
          <a:srcRect l="26936" t="2619" r="20539" b="41667"/>
          <a:stretch>
            <a:fillRect/>
          </a:stretch>
        </p:blipFill>
        <p:spPr bwMode="auto">
          <a:xfrm>
            <a:off x="535277" y="338643"/>
            <a:ext cx="1993900" cy="2990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2326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332</TotalTime>
  <Words>2447</Words>
  <Application>Microsoft Office PowerPoint</Application>
  <PresentationFormat>Экран (4:3)</PresentationFormat>
  <Paragraphs>258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Гудовский  Павел  Адамович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COMP3</cp:lastModifiedBy>
  <cp:revision>37</cp:revision>
  <dcterms:modified xsi:type="dcterms:W3CDTF">2015-05-07T05:41:18Z</dcterms:modified>
</cp:coreProperties>
</file>